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386" autoAdjust="0"/>
  </p:normalViewPr>
  <p:slideViewPr>
    <p:cSldViewPr>
      <p:cViewPr>
        <p:scale>
          <a:sx n="93" d="100"/>
          <a:sy n="93" d="100"/>
        </p:scale>
        <p:origin x="-1752" y="-4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308931-0291-4D95-B5E0-70957F75702C}" type="datetimeFigureOut">
              <a:rPr lang="en-GB" smtClean="0"/>
              <a:pPr/>
              <a:t>14/05/2014</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596364-03EC-41A1-B7BA-13FF521ABDCB}" type="slidenum">
              <a:rPr lang="en-GB" smtClean="0"/>
              <a:pPr/>
              <a:t>‹#›</a:t>
            </a:fld>
            <a:endParaRPr lang="en-GB" dirty="0"/>
          </a:p>
        </p:txBody>
      </p:sp>
    </p:spTree>
    <p:extLst>
      <p:ext uri="{BB962C8B-B14F-4D97-AF65-F5344CB8AC3E}">
        <p14:creationId xmlns:p14="http://schemas.microsoft.com/office/powerpoint/2010/main" val="224209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D596364-03EC-41A1-B7BA-13FF521ABDCB}" type="slidenum">
              <a:rPr lang="en-GB" smtClean="0"/>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BE7B0-1532-4B5D-903F-6A4BC7A2D06B}" type="datetimeFigureOut">
              <a:rPr lang="en-GB" smtClean="0"/>
              <a:pPr/>
              <a:t>14/05/2014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741A2C-0B9F-41D1-9DC0-C8A1971A6A3C}"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7BE7B0-1532-4B5D-903F-6A4BC7A2D06B}" type="datetimeFigureOut">
              <a:rPr lang="en-GB" smtClean="0"/>
              <a:pPr/>
              <a:t>14/05/2014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41A2C-0B9F-41D1-9DC0-C8A1971A6A3C}"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residentialsupport@royalholloway.ac.uk" TargetMode="External"/><Relationship Id="rId3" Type="http://schemas.openxmlformats.org/officeDocument/2006/relationships/image" Target="../media/image1.jpeg"/><Relationship Id="rId7" Type="http://schemas.openxmlformats.org/officeDocument/2006/relationships/hyperlink" Target="https://www.royalholloway.ac.uk/ecampus/studentdisciplinaryregulations.asp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supportandadvisory@rhul.ac.uk" TargetMode="External"/><Relationship Id="rId5" Type="http://schemas.openxmlformats.org/officeDocument/2006/relationships/hyperlink" Target="http://www.oiahe.org.uk/" TargetMode="External"/><Relationship Id="rId4" Type="http://schemas.openxmlformats.org/officeDocument/2006/relationships/hyperlink" Target="mailto:residentialsupport@rhul.ac.uk"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2123728" y="2348880"/>
            <a:ext cx="3528392" cy="216024"/>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GB" sz="1300" dirty="0" smtClean="0"/>
              <a:t>2b. Serious Residential Offences Panel (SROP) </a:t>
            </a:r>
          </a:p>
        </p:txBody>
      </p:sp>
      <p:sp>
        <p:nvSpPr>
          <p:cNvPr id="4" name="Rounded Rectangle 3"/>
          <p:cNvSpPr/>
          <p:nvPr/>
        </p:nvSpPr>
        <p:spPr>
          <a:xfrm>
            <a:off x="1331640" y="116632"/>
            <a:ext cx="6417840" cy="350912"/>
          </a:xfrm>
          <a:prstGeom prst="roundRect">
            <a:avLst/>
          </a:prstGeom>
          <a:solidFill>
            <a:srgbClr val="FFFF00"/>
          </a:solidFill>
          <a:ln>
            <a:solidFill>
              <a:srgbClr val="FFFF00"/>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n-GB" sz="2800" b="1" dirty="0" smtClean="0"/>
              <a:t>RHUL Disciplinary Procedures</a:t>
            </a:r>
            <a:endParaRPr lang="en-GB" sz="2800" b="1" dirty="0"/>
          </a:p>
        </p:txBody>
      </p:sp>
      <p:sp>
        <p:nvSpPr>
          <p:cNvPr id="5" name="Rectangle 4"/>
          <p:cNvSpPr/>
          <p:nvPr/>
        </p:nvSpPr>
        <p:spPr>
          <a:xfrm>
            <a:off x="3059832" y="611560"/>
            <a:ext cx="1638182" cy="22515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sz="1300" dirty="0" smtClean="0"/>
          </a:p>
          <a:p>
            <a:pPr algn="ctr"/>
            <a:r>
              <a:rPr lang="en-GB" sz="1300" dirty="0" smtClean="0"/>
              <a:t>2a. Hall Disciplinary </a:t>
            </a:r>
          </a:p>
          <a:p>
            <a:pPr algn="ctr"/>
            <a:endParaRPr lang="en-GB" sz="1300" dirty="0"/>
          </a:p>
        </p:txBody>
      </p:sp>
      <p:sp>
        <p:nvSpPr>
          <p:cNvPr id="6" name="Rounded Rectangle 5"/>
          <p:cNvSpPr/>
          <p:nvPr/>
        </p:nvSpPr>
        <p:spPr>
          <a:xfrm>
            <a:off x="1430652" y="899592"/>
            <a:ext cx="4896543" cy="1305272"/>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just"/>
            <a:r>
              <a:rPr lang="en-GB" sz="600" dirty="0" smtClean="0"/>
              <a:t>This will be held by the Residential Support Coordinator. S/he </a:t>
            </a:r>
            <a:r>
              <a:rPr lang="en-GB" sz="600" dirty="0" smtClean="0">
                <a:solidFill>
                  <a:schemeClr val="bg1"/>
                </a:solidFill>
              </a:rPr>
              <a:t>will carry out a fair enquiry where you can hear the details of the complaint or allegation made against you and speak in your own defence.</a:t>
            </a:r>
            <a:endParaRPr lang="en-GB" sz="600" dirty="0" smtClean="0"/>
          </a:p>
          <a:p>
            <a:pPr algn="just"/>
            <a:endParaRPr lang="en-GB" sz="600" dirty="0" smtClean="0">
              <a:solidFill>
                <a:srgbClr val="92D050"/>
              </a:solidFill>
            </a:endParaRPr>
          </a:p>
          <a:p>
            <a:pPr algn="just"/>
            <a:r>
              <a:rPr lang="en-GB" sz="600" dirty="0" smtClean="0"/>
              <a:t>You will receive a minimum of </a:t>
            </a:r>
            <a:r>
              <a:rPr lang="en-GB" sz="600" b="1" dirty="0" smtClean="0"/>
              <a:t>3 days notice by email </a:t>
            </a:r>
            <a:r>
              <a:rPr lang="en-GB" sz="600" dirty="0" smtClean="0"/>
              <a:t>and via a letter delivered to your room. You must </a:t>
            </a:r>
            <a:r>
              <a:rPr lang="en-GB" sz="600" b="1" dirty="0" smtClean="0"/>
              <a:t>confirm attendance </a:t>
            </a:r>
            <a:r>
              <a:rPr lang="en-GB" sz="600" dirty="0" smtClean="0"/>
              <a:t>by emailing </a:t>
            </a:r>
            <a:r>
              <a:rPr lang="en-GB" sz="600" dirty="0" smtClean="0">
                <a:solidFill>
                  <a:schemeClr val="bg1"/>
                </a:solidFill>
                <a:hlinkClick r:id="rId4"/>
              </a:rPr>
              <a:t>residentialsupport@rhul.ac.uk</a:t>
            </a:r>
            <a:r>
              <a:rPr lang="en-GB" sz="600" dirty="0" smtClean="0">
                <a:solidFill>
                  <a:schemeClr val="bg2"/>
                </a:solidFill>
              </a:rPr>
              <a:t> at least 24 hours in advance of your disciplinary. </a:t>
            </a:r>
            <a:r>
              <a:rPr lang="en-GB" sz="600" dirty="0" smtClean="0"/>
              <a:t> If you cannot attend for academic reasons you may request to that it be rearranged. If you do not attend or reschedule the disciplinary will be held in your absence.</a:t>
            </a:r>
          </a:p>
          <a:p>
            <a:pPr algn="just"/>
            <a:endParaRPr lang="en-GB" sz="600" dirty="0" smtClean="0"/>
          </a:p>
          <a:p>
            <a:pPr algn="just"/>
            <a:r>
              <a:rPr lang="en-GB" sz="600" dirty="0" smtClean="0"/>
              <a:t>The Residential Support Coordinator has the power to </a:t>
            </a:r>
            <a:r>
              <a:rPr lang="en-GB" sz="600" b="1" dirty="0" smtClean="0"/>
              <a:t>fine you up to £100 </a:t>
            </a:r>
            <a:r>
              <a:rPr lang="en-GB" sz="600" dirty="0" smtClean="0"/>
              <a:t>for breaking the rules of the Hall and may, in addition or as an alternative, require you to pay compensation for damage to property and/or recommend other activities appropriate to remedying the issue. </a:t>
            </a:r>
          </a:p>
          <a:p>
            <a:pPr algn="just"/>
            <a:endParaRPr lang="en-GB" sz="600" dirty="0" smtClean="0"/>
          </a:p>
          <a:p>
            <a:pPr algn="just"/>
            <a:r>
              <a:rPr lang="en-GB" sz="600" dirty="0" smtClean="0"/>
              <a:t>Following your disciplinary you will receive a decision letter by email and post within one week.</a:t>
            </a:r>
          </a:p>
          <a:p>
            <a:pPr algn="just"/>
            <a:endParaRPr lang="en-GB" sz="600" dirty="0" smtClean="0"/>
          </a:p>
          <a:p>
            <a:pPr algn="just"/>
            <a:r>
              <a:rPr lang="en-GB" sz="600" dirty="0" smtClean="0"/>
              <a:t>A severe Hall offence or repeated offence that may require a greater sanction, including requesting a resident student to cease living in Hall would be referred to a Serious Residential Offences Panel.</a:t>
            </a:r>
          </a:p>
        </p:txBody>
      </p:sp>
      <p:sp>
        <p:nvSpPr>
          <p:cNvPr id="9" name="Rounded Rectangle 8"/>
          <p:cNvSpPr/>
          <p:nvPr/>
        </p:nvSpPr>
        <p:spPr>
          <a:xfrm>
            <a:off x="6516216" y="836712"/>
            <a:ext cx="2448272" cy="5616624"/>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just"/>
            <a:r>
              <a:rPr lang="en-GB" sz="600" b="1" dirty="0" smtClean="0"/>
              <a:t>An appeal is not a rehearing. </a:t>
            </a:r>
            <a:r>
              <a:rPr lang="en-GB" sz="600" dirty="0" smtClean="0"/>
              <a:t>You must have grounds to believe a proper decision was not reached at the earlier stage. Following a decision an appeal </a:t>
            </a:r>
            <a:r>
              <a:rPr lang="en-GB" sz="600" b="1" dirty="0" smtClean="0"/>
              <a:t>can only be made</a:t>
            </a:r>
            <a:r>
              <a:rPr lang="en-GB" sz="600" dirty="0" smtClean="0"/>
              <a:t> on one or more of the following grounds:</a:t>
            </a:r>
          </a:p>
          <a:p>
            <a:pPr marL="228600" indent="-228600" algn="just"/>
            <a:endParaRPr lang="en-GB" sz="600" dirty="0"/>
          </a:p>
          <a:p>
            <a:pPr marL="228600" indent="-228600" algn="just"/>
            <a:r>
              <a:rPr lang="en-GB" sz="600" dirty="0" smtClean="0"/>
              <a:t>1. The finding was against the weight of the evidence;</a:t>
            </a:r>
          </a:p>
          <a:p>
            <a:pPr algn="just"/>
            <a:r>
              <a:rPr lang="en-GB" sz="600" dirty="0" smtClean="0"/>
              <a:t>2. The penalty is too severe or otherwise inappropriate;</a:t>
            </a:r>
          </a:p>
          <a:p>
            <a:pPr algn="just"/>
            <a:r>
              <a:rPr lang="en-GB" sz="600" dirty="0" smtClean="0"/>
              <a:t>3. The process was not in accordance with the principles and procedures set out in College regulations, or was contrary to natural justice;</a:t>
            </a:r>
          </a:p>
          <a:p>
            <a:pPr algn="just"/>
            <a:r>
              <a:rPr lang="en-GB" sz="600" dirty="0" smtClean="0"/>
              <a:t>4. Fresh evidence can be presented, which could not reasonably have been made available during the original process.*</a:t>
            </a:r>
          </a:p>
          <a:p>
            <a:pPr algn="just"/>
            <a:endParaRPr lang="en-GB" sz="600" dirty="0" smtClean="0"/>
          </a:p>
          <a:p>
            <a:pPr algn="just"/>
            <a:r>
              <a:rPr lang="en-GB" sz="600" dirty="0" smtClean="0"/>
              <a:t>*Where an appeal is based on ground 4, you must present a summary of the fresh evidence to be presented and the reasons it could not have been made available previously.  Following sanctions given after 2a or 2b this may require for you to re-discuss the issue with the Residential Support Team in order to see if agreement can be reached.  Otherwise, the Disciplinary Officer will decide if an appeal is allowable.</a:t>
            </a:r>
          </a:p>
          <a:p>
            <a:pPr algn="just"/>
            <a:endParaRPr lang="en-GB" sz="600" dirty="0" smtClean="0"/>
          </a:p>
          <a:p>
            <a:pPr algn="just"/>
            <a:r>
              <a:rPr lang="en-GB" sz="600" dirty="0" smtClean="0"/>
              <a:t>You must bring your </a:t>
            </a:r>
            <a:r>
              <a:rPr lang="en-GB" sz="600" b="1" dirty="0" smtClean="0"/>
              <a:t>College Card </a:t>
            </a:r>
            <a:r>
              <a:rPr lang="en-GB" sz="600" dirty="0" smtClean="0"/>
              <a:t>and you may bring one person with you for support who must also present their College Card. This must be a fellow student, member of the College or the Students’ Union but </a:t>
            </a:r>
            <a:r>
              <a:rPr lang="en-GB" sz="600" b="1" dirty="0" smtClean="0"/>
              <a:t>cannot be someone charged with the same offence</a:t>
            </a:r>
          </a:p>
          <a:p>
            <a:pPr algn="just"/>
            <a:endParaRPr lang="en-GB" sz="600" dirty="0" smtClean="0"/>
          </a:p>
          <a:p>
            <a:pPr algn="just"/>
            <a:r>
              <a:rPr lang="en-GB" sz="600" b="1" dirty="0" smtClean="0"/>
              <a:t>Following a Hall Disciplinary or a SROP </a:t>
            </a:r>
            <a:r>
              <a:rPr lang="en-GB" sz="600" dirty="0" smtClean="0"/>
              <a:t>an appeal will be heard by the Student Disciplinary Officer.  The Residential Support Team may present fresh evidence and call witnesses to attend the appeal.  Such evidence will if possible be made available to you before the appeal. The Disciplinary Officer may confirm, reverse or vary the sanction. All decisions of the Student Disciplinary Officer in relation to such an appeal will be final. </a:t>
            </a:r>
            <a:r>
              <a:rPr lang="en-GB" sz="600" b="1" dirty="0" smtClean="0"/>
              <a:t>Appeal forms can be collected from Founders West 170 and must be submitted within one week of the imposition of any disciplinary measure.</a:t>
            </a:r>
          </a:p>
          <a:p>
            <a:pPr algn="just"/>
            <a:endParaRPr lang="en-GB" sz="600" dirty="0"/>
          </a:p>
          <a:p>
            <a:pPr algn="just"/>
            <a:r>
              <a:rPr lang="en-GB" sz="600" b="1" dirty="0" smtClean="0"/>
              <a:t>Following a College Disciplinary </a:t>
            </a:r>
            <a:r>
              <a:rPr lang="en-GB" sz="600" dirty="0" smtClean="0"/>
              <a:t>you have the right to appeal to a Vice-Principal. This is done by writing to the Principal's Office within seven days of the imposition of the disciplinary measure by the Student Disciplinary Officer. The Vice-Principal will decide if an appeal is allowable. If the Vice-Principal decides not to allow an appeal, this will be confirmed to the student in writing.  Where an appeal is allowed, the Student Disciplinary Officer may, at the discretion of the Vice-Principal, present fresh evidence and call witnesses to attend a hearing.  Such evidence will be made available to you before the date of the hearing.  The Vice-Principal may confirm, reverse or vary the sanction. The Vice Principal’s decision will be confirmed in writing.  All decisions of the Vice-Principal in relation to the appeal will be final.</a:t>
            </a:r>
          </a:p>
          <a:p>
            <a:pPr algn="just"/>
            <a:endParaRPr lang="en-GB" sz="600" dirty="0"/>
          </a:p>
          <a:p>
            <a:pPr algn="ctr"/>
            <a:r>
              <a:rPr lang="en-GB" sz="600" u="sng" dirty="0" smtClean="0"/>
              <a:t>Adjudication of College Proceedings</a:t>
            </a:r>
          </a:p>
          <a:p>
            <a:pPr algn="just"/>
            <a:r>
              <a:rPr lang="en-GB" sz="600" dirty="0" smtClean="0"/>
              <a:t>After this process you must obey the sanctions imposed. When you have exhausted College procedures, you are entitled to apply to the Office of the Independent Adjudicator for Higher Education to request a review of the University's decision. Further information on the process involved can be obtained by referring to the Office's website at </a:t>
            </a:r>
            <a:r>
              <a:rPr lang="en-GB" sz="600" b="1" dirty="0" smtClean="0">
                <a:hlinkClick r:id="rId5"/>
              </a:rPr>
              <a:t>www.oiahe.org.uk</a:t>
            </a:r>
            <a:endParaRPr lang="en-GB" sz="600" b="1" dirty="0" smtClean="0"/>
          </a:p>
        </p:txBody>
      </p:sp>
      <p:sp>
        <p:nvSpPr>
          <p:cNvPr id="10" name="Title 9"/>
          <p:cNvSpPr>
            <a:spLocks noGrp="1"/>
          </p:cNvSpPr>
          <p:nvPr>
            <p:ph type="ctrTitle"/>
          </p:nvPr>
        </p:nvSpPr>
        <p:spPr>
          <a:xfrm>
            <a:off x="1430652" y="2636912"/>
            <a:ext cx="4896543" cy="136815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noAutofit/>
          </a:bodyPr>
          <a:lstStyle/>
          <a:p>
            <a:pPr algn="l"/>
            <a:r>
              <a:rPr lang="en-GB" sz="600" dirty="0" smtClean="0">
                <a:solidFill>
                  <a:schemeClr val="bg1"/>
                </a:solidFill>
              </a:rPr>
              <a:t>This will we be chaired by the Residential Support Coordinator or a nominated staff member, sitting with a member of College nominated by the Discipline Officer and a member of College nominated by the SU. The Panel will carry out a fair enquiry where you can hear the details of the complaint or allegation made against you and speak in your own defence. </a:t>
            </a:r>
          </a:p>
          <a:p>
            <a:pPr algn="l"/>
            <a:endParaRPr lang="en-GB" sz="600" dirty="0" smtClean="0">
              <a:solidFill>
                <a:schemeClr val="bg1"/>
              </a:solidFill>
            </a:endParaRPr>
          </a:p>
          <a:p>
            <a:pPr algn="l"/>
            <a:r>
              <a:rPr lang="en-GB" sz="600" dirty="0" smtClean="0">
                <a:solidFill>
                  <a:schemeClr val="bg1"/>
                </a:solidFill>
              </a:rPr>
              <a:t>You will receive a minimum of </a:t>
            </a:r>
            <a:r>
              <a:rPr lang="en-GB" sz="600" b="1" dirty="0" smtClean="0">
                <a:solidFill>
                  <a:schemeClr val="bg1"/>
                </a:solidFill>
              </a:rPr>
              <a:t>3 days notice by email </a:t>
            </a:r>
            <a:r>
              <a:rPr lang="en-GB" sz="600" dirty="0" smtClean="0">
                <a:solidFill>
                  <a:schemeClr val="bg1"/>
                </a:solidFill>
              </a:rPr>
              <a:t>and via a letter delivered to your room. You must </a:t>
            </a:r>
            <a:r>
              <a:rPr lang="en-GB" sz="600" b="1" dirty="0" smtClean="0">
                <a:solidFill>
                  <a:schemeClr val="bg1"/>
                </a:solidFill>
              </a:rPr>
              <a:t>confirm attendance </a:t>
            </a:r>
            <a:r>
              <a:rPr lang="en-GB" sz="600" dirty="0" smtClean="0">
                <a:solidFill>
                  <a:schemeClr val="bg1"/>
                </a:solidFill>
              </a:rPr>
              <a:t>by emailing </a:t>
            </a:r>
            <a:r>
              <a:rPr lang="en-GB" sz="600" b="1" dirty="0" smtClean="0">
                <a:solidFill>
                  <a:schemeClr val="bg1"/>
                </a:solidFill>
                <a:hlinkClick r:id="rId4"/>
              </a:rPr>
              <a:t>residentialsupport@rhul.ac.uk</a:t>
            </a:r>
            <a:r>
              <a:rPr lang="en-GB" sz="600" dirty="0" smtClean="0">
                <a:solidFill>
                  <a:schemeClr val="bg1"/>
                </a:solidFill>
              </a:rPr>
              <a:t> at least 24 hours in advance of your disciplinary.  If you cannot attend for academic reasons you may request to that it be rearranged. If you do not attend or reschedule the disciplinary will be held in your absence.</a:t>
            </a:r>
          </a:p>
          <a:p>
            <a:pPr algn="l"/>
            <a:r>
              <a:rPr lang="en-GB" sz="600" dirty="0">
                <a:solidFill>
                  <a:schemeClr val="bg1"/>
                </a:solidFill>
              </a:rPr>
              <a:t/>
            </a:r>
            <a:br>
              <a:rPr lang="en-GB" sz="600" dirty="0">
                <a:solidFill>
                  <a:schemeClr val="bg1"/>
                </a:solidFill>
              </a:rPr>
            </a:br>
            <a:r>
              <a:rPr lang="en-GB" sz="600" b="1" dirty="0" smtClean="0">
                <a:solidFill>
                  <a:schemeClr val="bg1"/>
                </a:solidFill>
              </a:rPr>
              <a:t>The panel has the power to request you to leave Hall</a:t>
            </a:r>
            <a:r>
              <a:rPr lang="en-GB" sz="600" dirty="0" smtClean="0">
                <a:solidFill>
                  <a:schemeClr val="bg1"/>
                </a:solidFill>
              </a:rPr>
              <a:t>, with or without the stipulation that you do not return to living in any College Halls during your course study. The panel also have the power </a:t>
            </a:r>
            <a:r>
              <a:rPr lang="en-GB" sz="600" b="1" dirty="0" smtClean="0">
                <a:solidFill>
                  <a:schemeClr val="bg1"/>
                </a:solidFill>
              </a:rPr>
              <a:t>to fine you up to £500</a:t>
            </a:r>
            <a:r>
              <a:rPr lang="en-GB" sz="600" dirty="0" smtClean="0">
                <a:solidFill>
                  <a:schemeClr val="bg1"/>
                </a:solidFill>
              </a:rPr>
              <a:t> for breaking the rules of the Hall and may, in addition or as an alternative, require you to pay compensation for damage to property and/or recommend other activities appropriate to remedying the issue. </a:t>
            </a:r>
          </a:p>
          <a:p>
            <a:pPr algn="l"/>
            <a:endParaRPr lang="en-GB" sz="600" dirty="0" smtClean="0">
              <a:solidFill>
                <a:schemeClr val="bg1"/>
              </a:solidFill>
            </a:endParaRPr>
          </a:p>
          <a:p>
            <a:pPr algn="l"/>
            <a:r>
              <a:rPr lang="en-GB" sz="600" dirty="0" smtClean="0">
                <a:solidFill>
                  <a:schemeClr val="bg1"/>
                </a:solidFill>
              </a:rPr>
              <a:t>Cases of serious misbehaviour in the </a:t>
            </a:r>
            <a:r>
              <a:rPr lang="en-GB" sz="600" dirty="0" smtClean="0"/>
              <a:t>Hall that appear to be a matter of concern for the College as a whole may at any point be referred to a College Disciplinary.</a:t>
            </a:r>
            <a:endParaRPr lang="en-GB" sz="600" dirty="0"/>
          </a:p>
        </p:txBody>
      </p:sp>
      <p:sp>
        <p:nvSpPr>
          <p:cNvPr id="11" name="Rectangle 10"/>
          <p:cNvSpPr/>
          <p:nvPr/>
        </p:nvSpPr>
        <p:spPr>
          <a:xfrm>
            <a:off x="2924817" y="4149080"/>
            <a:ext cx="1908212" cy="216024"/>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sz="1300" dirty="0" smtClean="0"/>
          </a:p>
          <a:p>
            <a:pPr algn="ctr"/>
            <a:r>
              <a:rPr lang="en-GB" sz="1300" dirty="0" smtClean="0"/>
              <a:t>2c. College Disciplinary</a:t>
            </a:r>
          </a:p>
          <a:p>
            <a:pPr algn="ctr"/>
            <a:endParaRPr lang="en-GB" sz="1300" dirty="0"/>
          </a:p>
        </p:txBody>
      </p:sp>
      <p:sp>
        <p:nvSpPr>
          <p:cNvPr id="12" name="Rounded Rectangle 11"/>
          <p:cNvSpPr/>
          <p:nvPr/>
        </p:nvSpPr>
        <p:spPr>
          <a:xfrm>
            <a:off x="1430652" y="4437112"/>
            <a:ext cx="4896543" cy="2016224"/>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just"/>
            <a:r>
              <a:rPr lang="en-GB" sz="600" dirty="0" smtClean="0"/>
              <a:t>This will be held by the Student Disciplinary Officer. S/he </a:t>
            </a:r>
            <a:r>
              <a:rPr lang="en-GB" sz="600" dirty="0" smtClean="0">
                <a:solidFill>
                  <a:schemeClr val="bg1"/>
                </a:solidFill>
              </a:rPr>
              <a:t>will carry out a fair enquiry where you can hear the details of the complaint or allegation made against you and speak in your own defence.</a:t>
            </a:r>
            <a:endParaRPr lang="en-GB" sz="600" dirty="0" smtClean="0"/>
          </a:p>
          <a:p>
            <a:endParaRPr lang="en-GB" sz="600" dirty="0"/>
          </a:p>
          <a:p>
            <a:r>
              <a:rPr lang="en-GB" sz="600" dirty="0" smtClean="0"/>
              <a:t>You </a:t>
            </a:r>
            <a:r>
              <a:rPr lang="en-GB" sz="600" dirty="0"/>
              <a:t>will receive a minimum of </a:t>
            </a:r>
            <a:r>
              <a:rPr lang="en-GB" sz="600" b="1" dirty="0"/>
              <a:t>3</a:t>
            </a:r>
            <a:r>
              <a:rPr lang="en-GB" sz="600" b="1" dirty="0" smtClean="0"/>
              <a:t> </a:t>
            </a:r>
            <a:r>
              <a:rPr lang="en-GB" sz="600" b="1" dirty="0"/>
              <a:t>days notice by email </a:t>
            </a:r>
            <a:r>
              <a:rPr lang="en-GB" sz="600" dirty="0"/>
              <a:t>and you must </a:t>
            </a:r>
            <a:r>
              <a:rPr lang="en-GB" sz="600" b="1" dirty="0"/>
              <a:t>confirm attendance </a:t>
            </a:r>
            <a:r>
              <a:rPr lang="en-GB" sz="600" dirty="0"/>
              <a:t>by emailing </a:t>
            </a:r>
            <a:r>
              <a:rPr lang="en-GB" sz="600" b="1" dirty="0" smtClean="0">
                <a:hlinkClick r:id="rId6"/>
              </a:rPr>
              <a:t>supportandadvisory@rhul.ac.uk</a:t>
            </a:r>
            <a:r>
              <a:rPr lang="en-GB" sz="600" dirty="0" smtClean="0"/>
              <a:t> </a:t>
            </a:r>
            <a:r>
              <a:rPr lang="en-GB" sz="600" dirty="0"/>
              <a:t>at least 24 hours in advance of your disciplinary.  If you cannot attend for academic reasons you may request that it be rearranged. If you do not attend or reschedule the disciplinary will be </a:t>
            </a:r>
            <a:r>
              <a:rPr lang="en-GB" sz="600" dirty="0" smtClean="0"/>
              <a:t>held </a:t>
            </a:r>
            <a:r>
              <a:rPr lang="en-GB" sz="600" dirty="0"/>
              <a:t>in your absence</a:t>
            </a:r>
            <a:r>
              <a:rPr lang="en-GB" sz="600" dirty="0" smtClean="0"/>
              <a:t>. If you  agree to committing the offence the Student Disciplinary Officer may impose the appropriate penalty without the need to conduct an enquiry. </a:t>
            </a:r>
            <a:endParaRPr lang="en-GB" sz="600" dirty="0"/>
          </a:p>
          <a:p>
            <a:endParaRPr lang="en-GB" sz="600" dirty="0"/>
          </a:p>
          <a:p>
            <a:r>
              <a:rPr lang="en-GB" sz="600" dirty="0" smtClean="0"/>
              <a:t>The </a:t>
            </a:r>
            <a:r>
              <a:rPr lang="en-GB" sz="600" dirty="0"/>
              <a:t>Student Disciplinary Officer, after carrying out a fair and reasonable enquiry </a:t>
            </a:r>
            <a:r>
              <a:rPr lang="en-GB" sz="600" dirty="0" smtClean="0"/>
              <a:t>may </a:t>
            </a:r>
            <a:r>
              <a:rPr lang="en-GB" sz="600" dirty="0"/>
              <a:t>impose one or more of the following penalties proportionate and relevant to the </a:t>
            </a:r>
            <a:r>
              <a:rPr lang="en-GB" sz="600" dirty="0" smtClean="0"/>
              <a:t>offence;</a:t>
            </a:r>
          </a:p>
          <a:p>
            <a:pPr>
              <a:buFont typeface="Arial" pitchFamily="34" charset="0"/>
              <a:buChar char="•"/>
            </a:pPr>
            <a:r>
              <a:rPr lang="en-GB" sz="600" b="1" dirty="0" smtClean="0"/>
              <a:t>Fine </a:t>
            </a:r>
            <a:r>
              <a:rPr lang="en-GB" sz="600" b="1" dirty="0"/>
              <a:t>you up to £1000 </a:t>
            </a:r>
            <a:r>
              <a:rPr lang="en-GB" sz="600" b="1" dirty="0" smtClean="0"/>
              <a:t> </a:t>
            </a:r>
            <a:r>
              <a:rPr lang="en-GB" sz="600" dirty="0" smtClean="0"/>
              <a:t>and/or an </a:t>
            </a:r>
            <a:r>
              <a:rPr lang="en-GB" sz="600" dirty="0"/>
              <a:t>order to </a:t>
            </a:r>
            <a:r>
              <a:rPr lang="en-GB" sz="600" dirty="0" smtClean="0"/>
              <a:t>pay compensation </a:t>
            </a:r>
            <a:r>
              <a:rPr lang="en-GB" sz="600" dirty="0"/>
              <a:t>for damage to </a:t>
            </a:r>
            <a:r>
              <a:rPr lang="en-GB" sz="600" dirty="0" smtClean="0"/>
              <a:t>property;</a:t>
            </a:r>
          </a:p>
          <a:p>
            <a:pPr>
              <a:buFont typeface="Arial" pitchFamily="34" charset="0"/>
              <a:buChar char="•"/>
            </a:pPr>
            <a:r>
              <a:rPr lang="en-GB" sz="600" b="1" dirty="0" smtClean="0"/>
              <a:t>Request </a:t>
            </a:r>
            <a:r>
              <a:rPr lang="en-GB" sz="600" b="1" dirty="0"/>
              <a:t>you leave halls of </a:t>
            </a:r>
            <a:r>
              <a:rPr lang="en-GB" sz="600" b="1" dirty="0" smtClean="0"/>
              <a:t>residence </a:t>
            </a:r>
            <a:r>
              <a:rPr lang="en-GB" sz="600" dirty="0" smtClean="0"/>
              <a:t>and/or denial of permission to reside in such residence for the remainder of a student's course of study;</a:t>
            </a:r>
          </a:p>
          <a:p>
            <a:pPr>
              <a:buFont typeface="Arial" pitchFamily="34" charset="0"/>
              <a:buChar char="•"/>
            </a:pPr>
            <a:r>
              <a:rPr lang="en-GB" sz="600" dirty="0" smtClean="0"/>
              <a:t>A condition that further attendance at the College or residence in Hall depends upon your fulfilment of certain conditions or subject to certain restrictions </a:t>
            </a:r>
          </a:p>
          <a:p>
            <a:endParaRPr lang="en-GB" sz="600" dirty="0"/>
          </a:p>
          <a:p>
            <a:r>
              <a:rPr lang="en-GB" sz="600" dirty="0" smtClean="0"/>
              <a:t>Where </a:t>
            </a:r>
            <a:r>
              <a:rPr lang="en-GB" sz="600" dirty="0"/>
              <a:t>the Student Disciplinary Officer feels that an offence is of such severity as to </a:t>
            </a:r>
            <a:r>
              <a:rPr lang="en-GB" sz="600" dirty="0" smtClean="0"/>
              <a:t>merit </a:t>
            </a:r>
            <a:r>
              <a:rPr lang="en-GB" sz="600" b="1" dirty="0" smtClean="0"/>
              <a:t>interruption or termination </a:t>
            </a:r>
            <a:r>
              <a:rPr lang="en-GB" sz="600" b="1" dirty="0"/>
              <a:t>of registration at the </a:t>
            </a:r>
            <a:r>
              <a:rPr lang="en-GB" sz="600" b="1" dirty="0" smtClean="0"/>
              <a:t>College</a:t>
            </a:r>
            <a:r>
              <a:rPr lang="en-GB" sz="600" dirty="0" smtClean="0"/>
              <a:t>, s/he </a:t>
            </a:r>
            <a:r>
              <a:rPr lang="en-GB" sz="600" dirty="0"/>
              <a:t>will </a:t>
            </a:r>
            <a:r>
              <a:rPr lang="en-GB" sz="600" dirty="0" smtClean="0"/>
              <a:t>consult </a:t>
            </a:r>
            <a:r>
              <a:rPr lang="en-GB" sz="600" dirty="0"/>
              <a:t>with a Vice-Principal to discuss whether the case should be presented to a </a:t>
            </a:r>
            <a:r>
              <a:rPr lang="en-GB" sz="600" b="1" dirty="0" smtClean="0"/>
              <a:t>Student </a:t>
            </a:r>
            <a:r>
              <a:rPr lang="en-GB" sz="600" b="1" dirty="0"/>
              <a:t>Disciplinary </a:t>
            </a:r>
            <a:r>
              <a:rPr lang="en-GB" sz="600" b="1" dirty="0" smtClean="0"/>
              <a:t>Committee</a:t>
            </a:r>
            <a:r>
              <a:rPr lang="en-GB" sz="600" dirty="0" smtClean="0"/>
              <a:t>.  </a:t>
            </a:r>
            <a:r>
              <a:rPr lang="en-GB" sz="600" dirty="0"/>
              <a:t>The Student Disciplinary Officer and the Vice-Principal may </a:t>
            </a:r>
            <a:r>
              <a:rPr lang="en-GB" sz="600" dirty="0" smtClean="0"/>
              <a:t>then invite you </a:t>
            </a:r>
            <a:r>
              <a:rPr lang="en-GB" sz="600" dirty="0"/>
              <a:t>to present a written statement and </a:t>
            </a:r>
            <a:r>
              <a:rPr lang="en-GB" sz="600" dirty="0" smtClean="0"/>
              <a:t>allow you </a:t>
            </a:r>
            <a:r>
              <a:rPr lang="en-GB" sz="600" dirty="0"/>
              <a:t>a period of </a:t>
            </a:r>
            <a:r>
              <a:rPr lang="en-GB" sz="600" dirty="0" smtClean="0"/>
              <a:t>7 days </a:t>
            </a:r>
            <a:r>
              <a:rPr lang="en-GB" sz="600" dirty="0"/>
              <a:t>to do so</a:t>
            </a:r>
            <a:r>
              <a:rPr lang="en-GB" sz="600" dirty="0" smtClean="0"/>
              <a:t>.</a:t>
            </a:r>
          </a:p>
          <a:p>
            <a:endParaRPr lang="en-GB" sz="600" dirty="0"/>
          </a:p>
          <a:p>
            <a:r>
              <a:rPr lang="en-GB" sz="600" dirty="0" smtClean="0"/>
              <a:t>You will then be </a:t>
            </a:r>
            <a:r>
              <a:rPr lang="en-GB" sz="600" dirty="0"/>
              <a:t>notified in writing </a:t>
            </a:r>
            <a:r>
              <a:rPr lang="en-GB" sz="600" dirty="0" smtClean="0"/>
              <a:t> that </a:t>
            </a:r>
            <a:r>
              <a:rPr lang="en-GB" sz="600" dirty="0"/>
              <a:t>a hearing is to take place and that it could result in the termination of </a:t>
            </a:r>
            <a:r>
              <a:rPr lang="en-GB" sz="600" dirty="0" smtClean="0"/>
              <a:t> your registration</a:t>
            </a:r>
            <a:r>
              <a:rPr lang="en-GB" sz="600" dirty="0"/>
              <a:t>. The date of the hearing will be agreed with </a:t>
            </a:r>
            <a:r>
              <a:rPr lang="en-GB" sz="600" dirty="0" smtClean="0"/>
              <a:t>you in advance.</a:t>
            </a:r>
            <a:endParaRPr lang="en-GB" sz="600" dirty="0"/>
          </a:p>
        </p:txBody>
      </p:sp>
      <p:sp>
        <p:nvSpPr>
          <p:cNvPr id="14" name="Rounded Rectangle 13"/>
          <p:cNvSpPr/>
          <p:nvPr/>
        </p:nvSpPr>
        <p:spPr>
          <a:xfrm>
            <a:off x="179512" y="908720"/>
            <a:ext cx="1080120" cy="5544616"/>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r>
              <a:rPr lang="en-GB" sz="700" dirty="0" smtClean="0"/>
              <a:t>All Hall complaints and allegations may be referred on to one of three different levels of disciplinary depending on severity. </a:t>
            </a:r>
          </a:p>
          <a:p>
            <a:pPr algn="just"/>
            <a:endParaRPr lang="en-GB" sz="700" dirty="0"/>
          </a:p>
          <a:p>
            <a:r>
              <a:rPr lang="en-GB" sz="700" dirty="0" smtClean="0"/>
              <a:t>a) Hall Disciplinaries are for one off minor offences in hall e.g. noise nuisance, food theft etc.</a:t>
            </a:r>
          </a:p>
          <a:p>
            <a:endParaRPr lang="en-GB" sz="700" dirty="0"/>
          </a:p>
          <a:p>
            <a:r>
              <a:rPr lang="en-GB" sz="700" dirty="0" smtClean="0"/>
              <a:t>b) SROP’s are for persistent offences or for more serious offences in halls of residence e.g. tampering with fire safety equipment etc.</a:t>
            </a:r>
          </a:p>
          <a:p>
            <a:endParaRPr lang="en-GB" sz="700" dirty="0"/>
          </a:p>
          <a:p>
            <a:r>
              <a:rPr lang="en-GB" sz="700" dirty="0" smtClean="0"/>
              <a:t>c) College Disciplinaries are for cases </a:t>
            </a:r>
            <a:r>
              <a:rPr lang="en-GB" sz="700" dirty="0"/>
              <a:t>o</a:t>
            </a:r>
            <a:r>
              <a:rPr lang="en-GB" sz="700" dirty="0" smtClean="0"/>
              <a:t>f serious misbehaviour in hall that appear to be of concern to the College as a whole e.g. use of illegal substances, criminal damage, violence etc. </a:t>
            </a:r>
          </a:p>
          <a:p>
            <a:endParaRPr lang="en-GB" sz="700" dirty="0"/>
          </a:p>
          <a:p>
            <a:r>
              <a:rPr lang="en-GB" sz="700" dirty="0" smtClean="0"/>
              <a:t>For all levels of disciplinary you must bring your </a:t>
            </a:r>
            <a:r>
              <a:rPr lang="en-GB" sz="700" b="1" dirty="0" smtClean="0"/>
              <a:t>College Card </a:t>
            </a:r>
            <a:r>
              <a:rPr lang="en-GB" sz="700" dirty="0" smtClean="0"/>
              <a:t>and you may bring one person with you for support who must also present their </a:t>
            </a:r>
            <a:r>
              <a:rPr lang="en-GB" sz="700" b="1" dirty="0" smtClean="0"/>
              <a:t>College Card</a:t>
            </a:r>
            <a:r>
              <a:rPr lang="en-GB" sz="700" dirty="0" smtClean="0"/>
              <a:t>. This must be a fellow student, member of the College or the Students’ Union but </a:t>
            </a:r>
            <a:r>
              <a:rPr lang="en-GB" sz="700" b="1" dirty="0" smtClean="0"/>
              <a:t>cannot be someone under disciplinary for the same matter.</a:t>
            </a:r>
          </a:p>
        </p:txBody>
      </p:sp>
      <p:sp>
        <p:nvSpPr>
          <p:cNvPr id="15" name="Rectangle 14"/>
          <p:cNvSpPr/>
          <p:nvPr/>
        </p:nvSpPr>
        <p:spPr>
          <a:xfrm>
            <a:off x="179512" y="620688"/>
            <a:ext cx="1080120" cy="216024"/>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GB" sz="1300" dirty="0" smtClean="0"/>
          </a:p>
          <a:p>
            <a:pPr algn="ctr"/>
            <a:r>
              <a:rPr lang="en-GB" sz="1300" dirty="0" smtClean="0"/>
              <a:t>1. Procedure</a:t>
            </a:r>
          </a:p>
          <a:p>
            <a:pPr algn="ctr"/>
            <a:endParaRPr lang="en-GB" sz="1300" dirty="0"/>
          </a:p>
        </p:txBody>
      </p:sp>
      <p:sp>
        <p:nvSpPr>
          <p:cNvPr id="17" name="Right Arrow 16"/>
          <p:cNvSpPr/>
          <p:nvPr/>
        </p:nvSpPr>
        <p:spPr>
          <a:xfrm>
            <a:off x="1115616" y="2924944"/>
            <a:ext cx="360024" cy="2880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20" name="Rectangle 19"/>
          <p:cNvSpPr/>
          <p:nvPr/>
        </p:nvSpPr>
        <p:spPr>
          <a:xfrm>
            <a:off x="7236296" y="548680"/>
            <a:ext cx="1008112" cy="216024"/>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GB" sz="1300" dirty="0" smtClean="0"/>
          </a:p>
          <a:p>
            <a:pPr algn="ctr"/>
            <a:r>
              <a:rPr lang="en-GB" sz="1300" dirty="0" smtClean="0"/>
              <a:t>3. Appeals</a:t>
            </a:r>
          </a:p>
          <a:p>
            <a:pPr algn="ctr"/>
            <a:endParaRPr lang="en-GB" sz="1300" dirty="0"/>
          </a:p>
        </p:txBody>
      </p:sp>
      <p:sp>
        <p:nvSpPr>
          <p:cNvPr id="16" name="Right Arrow 15"/>
          <p:cNvSpPr/>
          <p:nvPr/>
        </p:nvSpPr>
        <p:spPr>
          <a:xfrm rot="19770879">
            <a:off x="1081796" y="2096909"/>
            <a:ext cx="504525" cy="2880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18" name="Right Arrow 17"/>
          <p:cNvSpPr/>
          <p:nvPr/>
        </p:nvSpPr>
        <p:spPr>
          <a:xfrm rot="2067602">
            <a:off x="1150980" y="4128519"/>
            <a:ext cx="525694" cy="2880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dirty="0"/>
          </a:p>
        </p:txBody>
      </p:sp>
      <p:sp>
        <p:nvSpPr>
          <p:cNvPr id="21" name="Rectangle 20"/>
          <p:cNvSpPr/>
          <p:nvPr/>
        </p:nvSpPr>
        <p:spPr>
          <a:xfrm>
            <a:off x="3779912" y="6381328"/>
            <a:ext cx="5580112" cy="507831"/>
          </a:xfrm>
          <a:prstGeom prst="rect">
            <a:avLst/>
          </a:prstGeom>
        </p:spPr>
        <p:txBody>
          <a:bodyPr wrap="square">
            <a:spAutoFit/>
          </a:bodyPr>
          <a:lstStyle/>
          <a:p>
            <a:endParaRPr lang="en-GB" sz="900" dirty="0"/>
          </a:p>
          <a:p>
            <a:r>
              <a:rPr lang="en-GB" sz="900" dirty="0" smtClean="0"/>
              <a:t>The information in this document is known to be correct as </a:t>
            </a:r>
            <a:r>
              <a:rPr lang="en-GB" sz="900" smtClean="0"/>
              <a:t>of </a:t>
            </a:r>
            <a:r>
              <a:rPr lang="en-GB" sz="900" smtClean="0"/>
              <a:t>14</a:t>
            </a:r>
            <a:r>
              <a:rPr lang="en-GB" sz="900" smtClean="0"/>
              <a:t>/05/2014</a:t>
            </a:r>
            <a:r>
              <a:rPr lang="en-GB" sz="900" dirty="0" smtClean="0"/>
              <a:t>. For full regulations please </a:t>
            </a:r>
            <a:r>
              <a:rPr lang="en-GB" sz="900" dirty="0" smtClean="0"/>
              <a:t>see</a:t>
            </a:r>
            <a:r>
              <a:rPr lang="en-GB" sz="900" dirty="0"/>
              <a:t>: </a:t>
            </a:r>
            <a:r>
              <a:rPr lang="en-GB" sz="900" dirty="0">
                <a:hlinkClick r:id="rId7"/>
              </a:rPr>
              <a:t>https://</a:t>
            </a:r>
            <a:r>
              <a:rPr lang="en-GB" sz="900" dirty="0" smtClean="0">
                <a:hlinkClick r:id="rId7"/>
              </a:rPr>
              <a:t>www.royalholloway.ac.uk/ecampus/studentdisciplinaryregulations.aspx</a:t>
            </a:r>
            <a:r>
              <a:rPr lang="en-GB" sz="900" dirty="0"/>
              <a:t> </a:t>
            </a:r>
            <a:endParaRPr lang="en-GB" sz="900" dirty="0" smtClean="0"/>
          </a:p>
        </p:txBody>
      </p:sp>
      <p:sp>
        <p:nvSpPr>
          <p:cNvPr id="22" name="TextBox 21"/>
          <p:cNvSpPr txBox="1"/>
          <p:nvPr/>
        </p:nvSpPr>
        <p:spPr>
          <a:xfrm>
            <a:off x="0" y="6525344"/>
            <a:ext cx="3528392" cy="507831"/>
          </a:xfrm>
          <a:prstGeom prst="rect">
            <a:avLst/>
          </a:prstGeom>
          <a:noFill/>
        </p:spPr>
        <p:txBody>
          <a:bodyPr wrap="square" rtlCol="0">
            <a:spAutoFit/>
          </a:bodyPr>
          <a:lstStyle/>
          <a:p>
            <a:r>
              <a:rPr lang="en-GB" sz="900" dirty="0" smtClean="0"/>
              <a:t>Please address any questions or concerns to; </a:t>
            </a:r>
            <a:r>
              <a:rPr lang="en-GB" sz="900" dirty="0" smtClean="0">
                <a:hlinkClick r:id="rId8"/>
              </a:rPr>
              <a:t>residentialsupport@royalholloway.ac.uk</a:t>
            </a:r>
            <a:endParaRPr lang="en-GB" sz="900" dirty="0" smtClean="0"/>
          </a:p>
          <a:p>
            <a:endParaRPr lang="en-GB" sz="900" dirty="0" smtClean="0"/>
          </a:p>
        </p:txBody>
      </p:sp>
      <p:sp>
        <p:nvSpPr>
          <p:cNvPr id="24" name="Curved Left Arrow 23"/>
          <p:cNvSpPr/>
          <p:nvPr/>
        </p:nvSpPr>
        <p:spPr>
          <a:xfrm>
            <a:off x="6084168" y="2132856"/>
            <a:ext cx="360040" cy="720080"/>
          </a:xfrm>
          <a:prstGeom prst="curved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dirty="0">
              <a:solidFill>
                <a:schemeClr val="tx1"/>
              </a:solidFill>
            </a:endParaRPr>
          </a:p>
        </p:txBody>
      </p:sp>
      <p:sp>
        <p:nvSpPr>
          <p:cNvPr id="25" name="Right Arrow 24"/>
          <p:cNvSpPr/>
          <p:nvPr/>
        </p:nvSpPr>
        <p:spPr>
          <a:xfrm rot="811581">
            <a:off x="6256056" y="4626145"/>
            <a:ext cx="419095" cy="2880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dirty="0"/>
          </a:p>
        </p:txBody>
      </p:sp>
      <p:sp>
        <p:nvSpPr>
          <p:cNvPr id="26" name="Right Arrow 25"/>
          <p:cNvSpPr/>
          <p:nvPr/>
        </p:nvSpPr>
        <p:spPr>
          <a:xfrm rot="811581">
            <a:off x="6256056" y="3185985"/>
            <a:ext cx="419095" cy="288032"/>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dirty="0"/>
          </a:p>
        </p:txBody>
      </p:sp>
      <p:sp>
        <p:nvSpPr>
          <p:cNvPr id="27" name="Right Arrow 26"/>
          <p:cNvSpPr/>
          <p:nvPr/>
        </p:nvSpPr>
        <p:spPr>
          <a:xfrm rot="811581">
            <a:off x="6256056" y="1025745"/>
            <a:ext cx="419095" cy="288032"/>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dirty="0"/>
          </a:p>
        </p:txBody>
      </p:sp>
      <p:pic>
        <p:nvPicPr>
          <p:cNvPr id="1027"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172400" y="59655"/>
            <a:ext cx="925006" cy="464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1442</Words>
  <Application>Microsoft Office PowerPoint</Application>
  <PresentationFormat>On-screen Show (4:3)</PresentationFormat>
  <Paragraphs>67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This will we be chaired by the Residential Support Coordinator or a nominated staff member, sitting with a member of College nominated by the Discipline Officer and a member of College nominated by the SU. The Panel will carry out a fair enquiry where you can hear the details of the complaint or allegation made against you and speak in your own defence.   You will receive a minimum of 3 days notice by email and via a letter delivered to your room. You must confirm attendance by emailing residentialsupport@rhul.ac.uk at least 24 hours in advance of your disciplinary.  If you cannot attend for academic reasons you may request to that it be rearranged. If you do not attend or reschedule the disciplinary will be held in your absence.  The panel has the power to request you to leave Hall, with or without the stipulation that you do not return to living in any College Halls during your course study. The panel also have the power to fine you up to £500 for breaking the rules of the Hall and may, in addition or as an alternative, require you to pay compensation for damage to property and/or recommend other activities appropriate to remedying the issue.   Cases of serious misbehaviour in the Hall that appear to be a matter of concern for the College as a whole may at any point be referred to a College Disciplinary.</vt:lpstr>
    </vt:vector>
  </TitlesOfParts>
  <Company>RHUL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will we be chaired by the Residential Support Coordinator or a nominated staff member, sitting with a member of College nominated by the Discipline Officer and a member of College nominated by the SU.  You will receive a minimum of 3 days notice by email and via a letter delivered to your room. You must confirm attendance by emailing residentialsupport@rhul.ac.uk at least 24 hours in advance of your disciplinary.  If you cannot attend for academic reasons you may request to that it be rearranged. If you do not attend or reschedule the disciplinary will be help in your absence.  You must bring your College Card and you may bring one person with you to this meeting to support your case if you feel they have relevant information. This must be a fellow student, member of the College or the Students’ Union.  The Panel will carry out a fair enquiry and you can hear the details of the complaint or allegation made against you and speak in your own defence.   The panel have the power to fine you up to £500 for breaking the rules of the Hall and may, in addition or as an alternative, require you to pay compensation for damage to property and/or recommend other activities appropriate to remedying the issue.   The panel also has the power to require you to leave Hall, with or without the stipulation that you do not return to living in any College Halls during your course of study.   Cases of serious misbehaviour in the Hall that appear to be a matter of concern for the College as a whole may at any point be referred to a College Disciplinary.</dc:title>
  <dc:creator>uxyr028</dc:creator>
  <cp:lastModifiedBy>Cartwright, Christine</cp:lastModifiedBy>
  <cp:revision>45</cp:revision>
  <dcterms:created xsi:type="dcterms:W3CDTF">2013-01-30T13:37:51Z</dcterms:created>
  <dcterms:modified xsi:type="dcterms:W3CDTF">2014-05-14T10:11:29Z</dcterms:modified>
</cp:coreProperties>
</file>